
<file path=[Content_Types].xml><?xml version="1.0" encoding="utf-8"?>
<Types xmlns="http://schemas.openxmlformats.org/package/2006/content-types">
  <Default Extension="jpeg" ContentType="image/jpeg"/>
  <Default Extension="JPG" ContentType="image/.jpg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3"/>
  </p:sldIdLst>
  <p:sldSz cx="9601200" cy="12801600" type="A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4623"/>
  </p:normalViewPr>
  <p:slideViewPr>
    <p:cSldViewPr snapToGrid="0" snapToObjects="1">
      <p:cViewPr varScale="1">
        <p:scale>
          <a:sx n="40" d="100"/>
          <a:sy n="40" d="100"/>
        </p:scale>
        <p:origin x="124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792A-F8D2-BA4E-8C70-780B10162FF1}" type="datetimeFigureOut">
              <a:rPr lang="it-IT" smtClean="0"/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3D9C7-A584-CA4C-8720-8DA9386FFE9A}" type="slidenum">
              <a:rPr lang="it-IT" smtClean="0"/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  <a:endParaRPr lang="it-IT" smtClean="0"/>
          </a:p>
          <a:p>
            <a:pPr lvl="1"/>
            <a:r>
              <a:rPr lang="it-IT" smtClean="0"/>
              <a:t>Secondo livello</a:t>
            </a:r>
            <a:endParaRPr lang="it-IT" smtClean="0"/>
          </a:p>
          <a:p>
            <a:pPr lvl="2"/>
            <a:r>
              <a:rPr lang="it-IT" smtClean="0"/>
              <a:t>Terzo livello</a:t>
            </a:r>
            <a:endParaRPr lang="it-IT" smtClean="0"/>
          </a:p>
          <a:p>
            <a:pPr lvl="3"/>
            <a:r>
              <a:rPr lang="it-IT" smtClean="0"/>
              <a:t>Quarto livello</a:t>
            </a:r>
            <a:endParaRPr lang="it-IT" smtClean="0"/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792A-F8D2-BA4E-8C70-780B10162FF1}" type="datetimeFigureOut">
              <a:rPr lang="it-IT" smtClean="0"/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3D9C7-A584-CA4C-8720-8DA9386FFE9A}" type="slidenum">
              <a:rPr lang="it-IT" smtClean="0"/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  <a:endParaRPr lang="it-IT" smtClean="0"/>
          </a:p>
          <a:p>
            <a:pPr lvl="1"/>
            <a:r>
              <a:rPr lang="it-IT" smtClean="0"/>
              <a:t>Secondo livello</a:t>
            </a:r>
            <a:endParaRPr lang="it-IT" smtClean="0"/>
          </a:p>
          <a:p>
            <a:pPr lvl="2"/>
            <a:r>
              <a:rPr lang="it-IT" smtClean="0"/>
              <a:t>Terzo livello</a:t>
            </a:r>
            <a:endParaRPr lang="it-IT" smtClean="0"/>
          </a:p>
          <a:p>
            <a:pPr lvl="3"/>
            <a:r>
              <a:rPr lang="it-IT" smtClean="0"/>
              <a:t>Quarto livello</a:t>
            </a:r>
            <a:endParaRPr lang="it-IT" smtClean="0"/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792A-F8D2-BA4E-8C70-780B10162FF1}" type="datetimeFigureOut">
              <a:rPr lang="it-IT" smtClean="0"/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3D9C7-A584-CA4C-8720-8DA9386FFE9A}" type="slidenum">
              <a:rPr lang="it-IT" smtClean="0"/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  <a:endParaRPr lang="it-IT" smtClean="0"/>
          </a:p>
          <a:p>
            <a:pPr lvl="1"/>
            <a:r>
              <a:rPr lang="it-IT" smtClean="0"/>
              <a:t>Secondo livello</a:t>
            </a:r>
            <a:endParaRPr lang="it-IT" smtClean="0"/>
          </a:p>
          <a:p>
            <a:pPr lvl="2"/>
            <a:r>
              <a:rPr lang="it-IT" smtClean="0"/>
              <a:t>Terzo livello</a:t>
            </a:r>
            <a:endParaRPr lang="it-IT" smtClean="0"/>
          </a:p>
          <a:p>
            <a:pPr lvl="3"/>
            <a:r>
              <a:rPr lang="it-IT" smtClean="0"/>
              <a:t>Quarto livello</a:t>
            </a:r>
            <a:endParaRPr lang="it-IT" smtClean="0"/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792A-F8D2-BA4E-8C70-780B10162FF1}" type="datetimeFigureOut">
              <a:rPr lang="it-IT" smtClean="0"/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3D9C7-A584-CA4C-8720-8DA9386FFE9A}" type="slidenum">
              <a:rPr lang="it-IT" smtClean="0"/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  <a:endParaRPr lang="it-IT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792A-F8D2-BA4E-8C70-780B10162FF1}" type="datetimeFigureOut">
              <a:rPr lang="it-IT" smtClean="0"/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3D9C7-A584-CA4C-8720-8DA9386FFE9A}" type="slidenum">
              <a:rPr lang="it-IT" smtClean="0"/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  <a:endParaRPr lang="it-IT" smtClean="0"/>
          </a:p>
          <a:p>
            <a:pPr lvl="1"/>
            <a:r>
              <a:rPr lang="it-IT" smtClean="0"/>
              <a:t>Secondo livello</a:t>
            </a:r>
            <a:endParaRPr lang="it-IT" smtClean="0"/>
          </a:p>
          <a:p>
            <a:pPr lvl="2"/>
            <a:r>
              <a:rPr lang="it-IT" smtClean="0"/>
              <a:t>Terzo livello</a:t>
            </a:r>
            <a:endParaRPr lang="it-IT" smtClean="0"/>
          </a:p>
          <a:p>
            <a:pPr lvl="3"/>
            <a:r>
              <a:rPr lang="it-IT" smtClean="0"/>
              <a:t>Quarto livello</a:t>
            </a:r>
            <a:endParaRPr lang="it-IT" smtClean="0"/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  <a:endParaRPr lang="it-IT" smtClean="0"/>
          </a:p>
          <a:p>
            <a:pPr lvl="1"/>
            <a:r>
              <a:rPr lang="it-IT" smtClean="0"/>
              <a:t>Secondo livello</a:t>
            </a:r>
            <a:endParaRPr lang="it-IT" smtClean="0"/>
          </a:p>
          <a:p>
            <a:pPr lvl="2"/>
            <a:r>
              <a:rPr lang="it-IT" smtClean="0"/>
              <a:t>Terzo livello</a:t>
            </a:r>
            <a:endParaRPr lang="it-IT" smtClean="0"/>
          </a:p>
          <a:p>
            <a:pPr lvl="3"/>
            <a:r>
              <a:rPr lang="it-IT" smtClean="0"/>
              <a:t>Quarto livello</a:t>
            </a:r>
            <a:endParaRPr lang="it-IT" smtClean="0"/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792A-F8D2-BA4E-8C70-780B10162FF1}" type="datetimeFigureOut">
              <a:rPr lang="it-IT" smtClean="0"/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3D9C7-A584-CA4C-8720-8DA9386FFE9A}" type="slidenum">
              <a:rPr lang="it-IT" smtClean="0"/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  <a:endParaRPr lang="it-IT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  <a:endParaRPr lang="it-IT" smtClean="0"/>
          </a:p>
          <a:p>
            <a:pPr lvl="1"/>
            <a:r>
              <a:rPr lang="it-IT" smtClean="0"/>
              <a:t>Secondo livello</a:t>
            </a:r>
            <a:endParaRPr lang="it-IT" smtClean="0"/>
          </a:p>
          <a:p>
            <a:pPr lvl="2"/>
            <a:r>
              <a:rPr lang="it-IT" smtClean="0"/>
              <a:t>Terzo livello</a:t>
            </a:r>
            <a:endParaRPr lang="it-IT" smtClean="0"/>
          </a:p>
          <a:p>
            <a:pPr lvl="3"/>
            <a:r>
              <a:rPr lang="it-IT" smtClean="0"/>
              <a:t>Quarto livello</a:t>
            </a:r>
            <a:endParaRPr lang="it-IT" smtClean="0"/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  <a:endParaRPr lang="it-IT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  <a:endParaRPr lang="it-IT" smtClean="0"/>
          </a:p>
          <a:p>
            <a:pPr lvl="1"/>
            <a:r>
              <a:rPr lang="it-IT" smtClean="0"/>
              <a:t>Secondo livello</a:t>
            </a:r>
            <a:endParaRPr lang="it-IT" smtClean="0"/>
          </a:p>
          <a:p>
            <a:pPr lvl="2"/>
            <a:r>
              <a:rPr lang="it-IT" smtClean="0"/>
              <a:t>Terzo livello</a:t>
            </a:r>
            <a:endParaRPr lang="it-IT" smtClean="0"/>
          </a:p>
          <a:p>
            <a:pPr lvl="3"/>
            <a:r>
              <a:rPr lang="it-IT" smtClean="0"/>
              <a:t>Quarto livello</a:t>
            </a:r>
            <a:endParaRPr lang="it-IT" smtClean="0"/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792A-F8D2-BA4E-8C70-780B10162FF1}" type="datetimeFigureOut">
              <a:rPr lang="it-IT" smtClean="0"/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3D9C7-A584-CA4C-8720-8DA9386FFE9A}" type="slidenum">
              <a:rPr lang="it-IT" smtClean="0"/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792A-F8D2-BA4E-8C70-780B10162FF1}" type="datetimeFigureOut">
              <a:rPr lang="it-IT" smtClean="0"/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3D9C7-A584-CA4C-8720-8DA9386FFE9A}" type="slidenum">
              <a:rPr lang="it-IT" smtClean="0"/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792A-F8D2-BA4E-8C70-780B10162FF1}" type="datetimeFigureOut">
              <a:rPr lang="it-IT" smtClean="0"/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3D9C7-A584-CA4C-8720-8DA9386FFE9A}" type="slidenum">
              <a:rPr lang="it-IT" smtClean="0"/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it-IT" smtClean="0"/>
              <a:t>Fare clic per modificare gli stili del testo dello schema</a:t>
            </a:r>
            <a:endParaRPr lang="it-IT" smtClean="0"/>
          </a:p>
          <a:p>
            <a:pPr lvl="1"/>
            <a:r>
              <a:rPr lang="it-IT" smtClean="0"/>
              <a:t>Secondo livello</a:t>
            </a:r>
            <a:endParaRPr lang="it-IT" smtClean="0"/>
          </a:p>
          <a:p>
            <a:pPr lvl="2"/>
            <a:r>
              <a:rPr lang="it-IT" smtClean="0"/>
              <a:t>Terzo livello</a:t>
            </a:r>
            <a:endParaRPr lang="it-IT" smtClean="0"/>
          </a:p>
          <a:p>
            <a:pPr lvl="3"/>
            <a:r>
              <a:rPr lang="it-IT" smtClean="0"/>
              <a:t>Quarto livello</a:t>
            </a:r>
            <a:endParaRPr lang="it-IT" smtClean="0"/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it-IT" smtClean="0"/>
              <a:t>Fare clic per modificare gli stili del testo dello schema</a:t>
            </a:r>
            <a:endParaRPr lang="it-IT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792A-F8D2-BA4E-8C70-780B10162FF1}" type="datetimeFigureOut">
              <a:rPr lang="it-IT" smtClean="0"/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3D9C7-A584-CA4C-8720-8DA9386FFE9A}" type="slidenum">
              <a:rPr lang="it-IT" smtClean="0"/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it-IT" smtClean="0"/>
              <a:t>Fare clic per modificare gli stili del testo dello schema</a:t>
            </a:r>
            <a:endParaRPr lang="it-IT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792A-F8D2-BA4E-8C70-780B10162FF1}" type="datetimeFigureOut">
              <a:rPr lang="it-IT" smtClean="0"/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3D9C7-A584-CA4C-8720-8DA9386FFE9A}" type="slidenum">
              <a:rPr lang="it-IT" smtClean="0"/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  <a:endParaRPr lang="it-IT" smtClean="0"/>
          </a:p>
          <a:p>
            <a:pPr lvl="1"/>
            <a:r>
              <a:rPr lang="it-IT" smtClean="0"/>
              <a:t>Secondo livello</a:t>
            </a:r>
            <a:endParaRPr lang="it-IT" smtClean="0"/>
          </a:p>
          <a:p>
            <a:pPr lvl="2"/>
            <a:r>
              <a:rPr lang="it-IT" smtClean="0"/>
              <a:t>Terzo livello</a:t>
            </a:r>
            <a:endParaRPr lang="it-IT" smtClean="0"/>
          </a:p>
          <a:p>
            <a:pPr lvl="3"/>
            <a:r>
              <a:rPr lang="it-IT" smtClean="0"/>
              <a:t>Quarto livello</a:t>
            </a:r>
            <a:endParaRPr lang="it-IT" smtClean="0"/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B792A-F8D2-BA4E-8C70-780B10162FF1}" type="datetimeFigureOut">
              <a:rPr lang="it-IT" smtClean="0"/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3D9C7-A584-CA4C-8720-8DA9386FFE9A}" type="slidenum">
              <a:rPr lang="it-IT" smtClean="0"/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jpeg"/><Relationship Id="rId8" Type="http://schemas.openxmlformats.org/officeDocument/2006/relationships/hyperlink" Target="mailto:fgdigirolamo@units.it" TargetMode="External"/><Relationship Id="rId7" Type="http://schemas.openxmlformats.org/officeDocument/2006/relationships/hyperlink" Target="http://www.units.it/master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8.png"/><Relationship Id="rId1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/>
          <p:nvPr/>
        </p:nvSpPr>
        <p:spPr>
          <a:xfrm>
            <a:off x="0" y="590285"/>
            <a:ext cx="9570410" cy="181483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rgbClr val="000000"/>
                </a:solidFill>
                <a:latin typeface="Cambria" panose="02040503050406030204" charset="0"/>
                <a:ea typeface="MS Mincho" panose="02020609040205080304" charset="-128"/>
                <a:cs typeface="Times New Roman" panose="02020603050405020304" charset="0"/>
              </a:rPr>
              <a:t>MASTER UNIVERSITARIO</a:t>
            </a:r>
            <a:endParaRPr lang="it-IT" sz="1600" dirty="0">
              <a:latin typeface="Times" charset="0"/>
              <a:ea typeface="MS Mincho" panose="02020609040205080304" charset="-128"/>
              <a:cs typeface="Times New Roman" panose="02020603050405020304" charset="0"/>
            </a:endParaRPr>
          </a:p>
          <a:p>
            <a:pPr algn="ctr"/>
            <a:r>
              <a:rPr lang="it-IT" sz="2400" b="1" dirty="0">
                <a:solidFill>
                  <a:srgbClr val="000000"/>
                </a:solidFill>
                <a:latin typeface="Cambria" panose="02040503050406030204" charset="0"/>
                <a:ea typeface="MS Mincho" panose="02020609040205080304" charset="-128"/>
                <a:cs typeface="Times New Roman" panose="02020603050405020304" charset="0"/>
              </a:rPr>
              <a:t>DI </a:t>
            </a:r>
            <a:r>
              <a:rPr lang="it-IT" sz="2400" b="1" dirty="0" smtClean="0">
                <a:solidFill>
                  <a:srgbClr val="000000"/>
                </a:solidFill>
                <a:latin typeface="Cambria" panose="02040503050406030204" charset="0"/>
                <a:ea typeface="MS Mincho" panose="02020609040205080304" charset="-128"/>
                <a:cs typeface="Times New Roman" panose="02020603050405020304" charset="0"/>
              </a:rPr>
              <a:t>II </a:t>
            </a:r>
            <a:r>
              <a:rPr lang="it-IT" sz="2400" b="1" dirty="0">
                <a:solidFill>
                  <a:srgbClr val="000000"/>
                </a:solidFill>
                <a:latin typeface="Cambria" panose="02040503050406030204" charset="0"/>
                <a:ea typeface="MS Mincho" panose="02020609040205080304" charset="-128"/>
                <a:cs typeface="Times New Roman" panose="02020603050405020304" charset="0"/>
              </a:rPr>
              <a:t>LIVELLO</a:t>
            </a:r>
            <a:r>
              <a:rPr lang="it-IT" sz="2400" dirty="0">
                <a:solidFill>
                  <a:srgbClr val="000000"/>
                </a:solidFill>
                <a:latin typeface="Cambria" panose="02040503050406030204" charset="0"/>
                <a:ea typeface="MS Mincho" panose="02020609040205080304" charset="-128"/>
                <a:cs typeface="Times New Roman" panose="02020603050405020304" charset="0"/>
              </a:rPr>
              <a:t> </a:t>
            </a:r>
            <a:r>
              <a:rPr lang="it-IT" sz="2400" b="1" dirty="0">
                <a:solidFill>
                  <a:srgbClr val="000000"/>
                </a:solidFill>
                <a:latin typeface="Cambria" panose="02040503050406030204" charset="0"/>
                <a:ea typeface="MS Mincho" panose="02020609040205080304" charset="-128"/>
                <a:cs typeface="Times New Roman" panose="02020603050405020304" charset="0"/>
              </a:rPr>
              <a:t>IN</a:t>
            </a:r>
            <a:endParaRPr lang="it-IT" sz="1600" dirty="0">
              <a:latin typeface="Times" charset="0"/>
              <a:ea typeface="MS Mincho" panose="02020609040205080304" charset="-128"/>
              <a:cs typeface="Times New Roman" panose="02020603050405020304" charset="0"/>
            </a:endParaRPr>
          </a:p>
          <a:p>
            <a:pPr algn="ctr"/>
            <a:r>
              <a:rPr lang="it-IT" sz="2400" b="1" dirty="0">
                <a:solidFill>
                  <a:srgbClr val="000000"/>
                </a:solidFill>
                <a:latin typeface="Cambria" panose="02040503050406030204" charset="0"/>
                <a:ea typeface="MS Mincho" panose="02020609040205080304" charset="-128"/>
                <a:cs typeface="Times New Roman" panose="02020603050405020304" charset="0"/>
              </a:rPr>
              <a:t> </a:t>
            </a:r>
            <a:endParaRPr lang="it-IT" sz="1600" dirty="0">
              <a:latin typeface="Times" charset="0"/>
              <a:ea typeface="MS Mincho" panose="02020609040205080304" charset="-128"/>
              <a:cs typeface="Times New Roman" panose="02020603050405020304" charset="0"/>
            </a:endParaRPr>
          </a:p>
          <a:p>
            <a:pPr algn="ctr"/>
            <a:r>
              <a:rPr lang="it-IT" sz="2000" b="1" dirty="0">
                <a:solidFill>
                  <a:srgbClr val="000000"/>
                </a:solidFill>
                <a:latin typeface="Cambria" panose="02040503050406030204" charset="0"/>
                <a:ea typeface="MS Mincho" panose="02020609040205080304" charset="-128"/>
                <a:cs typeface="Times New Roman" panose="02020603050405020304" charset="0"/>
              </a:rPr>
              <a:t>NUTRIZIONE CLINICA, DIABETOLOGIA E METABOLISMO:</a:t>
            </a:r>
            <a:endParaRPr lang="it-IT" sz="1600" dirty="0">
              <a:latin typeface="Times" charset="0"/>
              <a:ea typeface="MS Mincho" panose="02020609040205080304" charset="-128"/>
              <a:cs typeface="Times New Roman" panose="02020603050405020304" charset="0"/>
            </a:endParaRPr>
          </a:p>
          <a:p>
            <a:pPr algn="ctr"/>
            <a:r>
              <a:rPr lang="it-IT" sz="2000" b="1" dirty="0">
                <a:solidFill>
                  <a:srgbClr val="000000"/>
                </a:solidFill>
                <a:latin typeface="Cambria" panose="02040503050406030204" charset="0"/>
                <a:ea typeface="MS Mincho" panose="02020609040205080304" charset="-128"/>
                <a:cs typeface="Times New Roman" panose="02020603050405020304" charset="0"/>
              </a:rPr>
              <a:t>FISIOPATOLOGIA E GESTIONE PRATICA MULTIDISCIPLINARE </a:t>
            </a:r>
            <a:endParaRPr lang="it-IT" sz="1600" dirty="0">
              <a:latin typeface="Times" charset="0"/>
              <a:ea typeface="MS Mincho" panose="02020609040205080304" charset="-128"/>
              <a:cs typeface="Times New Roman" panose="02020603050405020304" charset="0"/>
            </a:endParaRPr>
          </a:p>
        </p:txBody>
      </p:sp>
      <p:pic>
        <p:nvPicPr>
          <p:cNvPr id="6" name="Immagine 5"/>
          <p:cNvPicPr/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39" t="15218" r="7321" b="31160"/>
          <a:stretch>
            <a:fillRect/>
          </a:stretch>
        </p:blipFill>
        <p:spPr bwMode="auto">
          <a:xfrm>
            <a:off x="2045755" y="305026"/>
            <a:ext cx="697445" cy="700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380" y="12049760"/>
            <a:ext cx="983615" cy="52959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" name="Gruppo 21"/>
          <p:cNvGrpSpPr/>
          <p:nvPr/>
        </p:nvGrpSpPr>
        <p:grpSpPr>
          <a:xfrm>
            <a:off x="3414395" y="5173980"/>
            <a:ext cx="1831975" cy="1487170"/>
            <a:chOff x="2199388" y="3956053"/>
            <a:chExt cx="5202428" cy="3749208"/>
          </a:xfrm>
        </p:grpSpPr>
        <p:pic>
          <p:nvPicPr>
            <p:cNvPr id="9" name="Picture 1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8313" y="3956053"/>
              <a:ext cx="2057741" cy="282227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0" name="Group 17"/>
            <p:cNvGrpSpPr/>
            <p:nvPr/>
          </p:nvGrpSpPr>
          <p:grpSpPr>
            <a:xfrm>
              <a:off x="2199388" y="5096340"/>
              <a:ext cx="5202428" cy="2608921"/>
              <a:chOff x="0" y="663707"/>
              <a:chExt cx="4494841" cy="2086598"/>
            </a:xfrm>
          </p:grpSpPr>
          <p:sp>
            <p:nvSpPr>
              <p:cNvPr id="11" name="Hexagon 25"/>
              <p:cNvSpPr/>
              <p:nvPr/>
            </p:nvSpPr>
            <p:spPr>
              <a:xfrm>
                <a:off x="0" y="663707"/>
                <a:ext cx="1712975" cy="1342622"/>
              </a:xfrm>
              <a:prstGeom prst="hexagon">
                <a:avLst>
                  <a:gd name="adj" fmla="val 25000"/>
                  <a:gd name="vf" fmla="val 115470"/>
                </a:avLst>
              </a:prstGeom>
              <a:blipFill rotWithShape="1">
                <a:blip r:embed="rId4"/>
                <a:stretch>
                  <a:fillRect/>
                </a:stretch>
              </a:blipFill>
            </p:spPr>
            <p:style>
              <a:lnRef idx="1">
                <a:schemeClr val="dk2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r>
                  <a:rPr lang="it-IT" sz="2240">
                    <a:ea typeface="Times New Roman" panose="02020603050405020304" charset="0"/>
                    <a:cs typeface="Times New Roman" panose="02020603050405020304" charset="0"/>
                  </a:rPr>
                  <a:t> </a:t>
                </a:r>
                <a:endParaRPr lang="it-IT" sz="2240">
                  <a:ea typeface="MS Mincho" panose="02020609040205080304" charset="-128"/>
                  <a:cs typeface="Times New Roman" panose="02020603050405020304" charset="0"/>
                </a:endParaRPr>
              </a:p>
            </p:txBody>
          </p:sp>
          <p:sp>
            <p:nvSpPr>
              <p:cNvPr id="12" name="Hexagon 26"/>
              <p:cNvSpPr/>
              <p:nvPr/>
            </p:nvSpPr>
            <p:spPr>
              <a:xfrm>
                <a:off x="2781866" y="663707"/>
                <a:ext cx="1712975" cy="1342622"/>
              </a:xfrm>
              <a:prstGeom prst="hexagon">
                <a:avLst>
                  <a:gd name="adj" fmla="val 25000"/>
                  <a:gd name="vf" fmla="val 115470"/>
                </a:avLst>
              </a:prstGeom>
              <a:blipFill rotWithShape="1">
                <a:blip r:embed="rId5"/>
                <a:stretch>
                  <a:fillRect/>
                </a:stretch>
              </a:blipFill>
            </p:spPr>
            <p:style>
              <a:lnRef idx="1">
                <a:schemeClr val="dk2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r>
                  <a:rPr lang="it-IT" sz="2240">
                    <a:ea typeface="Times New Roman" panose="02020603050405020304" charset="0"/>
                    <a:cs typeface="Times New Roman" panose="02020603050405020304" charset="0"/>
                  </a:rPr>
                  <a:t> </a:t>
                </a:r>
                <a:endParaRPr lang="it-IT" sz="2240">
                  <a:ea typeface="MS Mincho" panose="02020609040205080304" charset="-128"/>
                  <a:cs typeface="Times New Roman" panose="02020603050405020304" charset="0"/>
                </a:endParaRPr>
              </a:p>
            </p:txBody>
          </p:sp>
          <p:sp>
            <p:nvSpPr>
              <p:cNvPr id="13" name="Hexagon 27"/>
              <p:cNvSpPr/>
              <p:nvPr/>
            </p:nvSpPr>
            <p:spPr>
              <a:xfrm>
                <a:off x="1365794" y="1408488"/>
                <a:ext cx="1728000" cy="1341817"/>
              </a:xfrm>
              <a:prstGeom prst="hexagon">
                <a:avLst>
                  <a:gd name="adj" fmla="val 25000"/>
                  <a:gd name="vf" fmla="val 115470"/>
                </a:avLst>
              </a:prstGeom>
              <a:blipFill rotWithShape="1">
                <a:blip r:embed="rId6"/>
                <a:stretch>
                  <a:fillRect/>
                </a:stretch>
              </a:blipFill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r>
                  <a:rPr lang="it-IT" sz="2240">
                    <a:ea typeface="Times New Roman" panose="02020603050405020304" charset="0"/>
                    <a:cs typeface="Times New Roman" panose="02020603050405020304" charset="0"/>
                  </a:rPr>
                  <a:t> </a:t>
                </a:r>
                <a:endParaRPr lang="it-IT" sz="2240">
                  <a:ea typeface="MS Mincho" panose="02020609040205080304" charset="-128"/>
                  <a:cs typeface="Times New Roman" panose="02020603050405020304" charset="0"/>
                </a:endParaRPr>
              </a:p>
            </p:txBody>
          </p:sp>
        </p:grpSp>
      </p:grpSp>
      <p:sp>
        <p:nvSpPr>
          <p:cNvPr id="15" name="Rettangolo 14"/>
          <p:cNvSpPr/>
          <p:nvPr/>
        </p:nvSpPr>
        <p:spPr>
          <a:xfrm>
            <a:off x="5276691" y="10850110"/>
            <a:ext cx="3700535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 smtClean="0">
                <a:solidFill>
                  <a:srgbClr val="000000"/>
                </a:solidFill>
                <a:latin typeface="Cambria" panose="02040503050406030204" charset="0"/>
                <a:ea typeface="MS Mincho" panose="02020609040205080304" charset="-128"/>
                <a:cs typeface="Times New Roman" panose="02020603050405020304" charset="0"/>
              </a:rPr>
              <a:t>Sede e direzione </a:t>
            </a:r>
            <a:r>
              <a:rPr lang="it-IT" sz="1400" b="1" dirty="0">
                <a:solidFill>
                  <a:srgbClr val="000000"/>
                </a:solidFill>
                <a:latin typeface="Cambria" panose="02040503050406030204" charset="0"/>
                <a:ea typeface="MS Mincho" panose="02020609040205080304" charset="-128"/>
                <a:cs typeface="Times New Roman" panose="02020603050405020304" charset="0"/>
              </a:rPr>
              <a:t>del Corso presso il </a:t>
            </a:r>
            <a:endParaRPr lang="it-IT" sz="1000" dirty="0" smtClean="0">
              <a:latin typeface="Times" charset="0"/>
              <a:ea typeface="MS Mincho" panose="02020609040205080304" charset="-128"/>
              <a:cs typeface="Times New Roman" panose="02020603050405020304" charset="0"/>
            </a:endParaRPr>
          </a:p>
          <a:p>
            <a:r>
              <a:rPr lang="it-IT" sz="1100" dirty="0" err="1" smtClean="0">
                <a:solidFill>
                  <a:srgbClr val="000000"/>
                </a:solidFill>
                <a:latin typeface="Cambria" panose="02040503050406030204" charset="0"/>
                <a:ea typeface="Cambria" panose="02040503050406030204" charset="0"/>
                <a:cs typeface="Cambria" panose="02040503050406030204" charset="0"/>
              </a:rPr>
              <a:t>Dip</a:t>
            </a:r>
            <a:r>
              <a:rPr lang="it-IT" sz="1100" dirty="0">
                <a:solidFill>
                  <a:srgbClr val="000000"/>
                </a:solidFill>
                <a:latin typeface="Cambria" panose="02040503050406030204" charset="0"/>
                <a:ea typeface="Cambria" panose="02040503050406030204" charset="0"/>
                <a:cs typeface="Cambria" panose="02040503050406030204" charset="0"/>
              </a:rPr>
              <a:t>. di Scienze Mediche Chirurgiche e della </a:t>
            </a:r>
            <a:r>
              <a:rPr lang="it-IT" sz="1100" dirty="0" smtClean="0">
                <a:solidFill>
                  <a:srgbClr val="000000"/>
                </a:solidFill>
                <a:latin typeface="Cambria" panose="02040503050406030204" charset="0"/>
                <a:ea typeface="Cambria" panose="02040503050406030204" charset="0"/>
                <a:cs typeface="Cambria" panose="02040503050406030204" charset="0"/>
              </a:rPr>
              <a:t>Salute, UCO </a:t>
            </a:r>
            <a:r>
              <a:rPr lang="it-IT" sz="1100" dirty="0">
                <a:solidFill>
                  <a:srgbClr val="000000"/>
                </a:solidFill>
                <a:latin typeface="Cambria" panose="02040503050406030204" charset="0"/>
                <a:ea typeface="Cambria" panose="02040503050406030204" charset="0"/>
                <a:cs typeface="Cambria" panose="02040503050406030204" charset="0"/>
              </a:rPr>
              <a:t>di Clinica Medica.</a:t>
            </a:r>
            <a:r>
              <a:rPr lang="it-IT" sz="1100" dirty="0">
                <a:latin typeface="Cambria" panose="02040503050406030204" charset="0"/>
                <a:ea typeface="Cambria" panose="02040503050406030204" charset="0"/>
                <a:cs typeface="Cambria" panose="02040503050406030204" charset="0"/>
              </a:rPr>
              <a:t> </a:t>
            </a:r>
            <a:r>
              <a:rPr lang="it-IT" sz="1100" dirty="0">
                <a:solidFill>
                  <a:srgbClr val="000000"/>
                </a:solidFill>
                <a:latin typeface="Cambria" panose="02040503050406030204" charset="0"/>
                <a:ea typeface="Cambria" panose="02040503050406030204" charset="0"/>
                <a:cs typeface="Cambria" panose="02040503050406030204" charset="0"/>
              </a:rPr>
              <a:t>Ospedale di </a:t>
            </a:r>
            <a:r>
              <a:rPr lang="it-IT" sz="1100" dirty="0" err="1">
                <a:solidFill>
                  <a:srgbClr val="000000"/>
                </a:solidFill>
                <a:latin typeface="Cambria" panose="02040503050406030204" charset="0"/>
                <a:ea typeface="Cambria" panose="02040503050406030204" charset="0"/>
                <a:cs typeface="Cambria" panose="02040503050406030204" charset="0"/>
              </a:rPr>
              <a:t>Cattinara</a:t>
            </a:r>
            <a:r>
              <a:rPr lang="it-IT" sz="1100" dirty="0">
                <a:solidFill>
                  <a:srgbClr val="000000"/>
                </a:solidFill>
                <a:latin typeface="Cambria" panose="02040503050406030204" charset="0"/>
                <a:ea typeface="Cambria" panose="02040503050406030204" charset="0"/>
                <a:cs typeface="Cambria" panose="02040503050406030204" charset="0"/>
              </a:rPr>
              <a:t>.</a:t>
            </a:r>
            <a:r>
              <a:rPr lang="it-IT" sz="1100" dirty="0">
                <a:latin typeface="Cambria" panose="02040503050406030204" charset="0"/>
                <a:ea typeface="Cambria" panose="02040503050406030204" charset="0"/>
                <a:cs typeface="Cambria" panose="02040503050406030204" charset="0"/>
              </a:rPr>
              <a:t> </a:t>
            </a:r>
            <a:r>
              <a:rPr lang="it-IT" sz="1100" dirty="0">
                <a:solidFill>
                  <a:srgbClr val="000000"/>
                </a:solidFill>
                <a:latin typeface="Cambria" panose="02040503050406030204" charset="0"/>
                <a:ea typeface="Cambria" panose="02040503050406030204" charset="0"/>
                <a:cs typeface="Cambria" panose="02040503050406030204" charset="0"/>
              </a:rPr>
              <a:t>Strada di Fiume 447</a:t>
            </a:r>
            <a:r>
              <a:rPr lang="it-IT" sz="1100" b="1" dirty="0">
                <a:solidFill>
                  <a:srgbClr val="000000"/>
                </a:solidFill>
                <a:latin typeface="Cambria" panose="02040503050406030204" charset="0"/>
                <a:ea typeface="Cambria" panose="02040503050406030204" charset="0"/>
                <a:cs typeface="Cambria" panose="02040503050406030204" charset="0"/>
              </a:rPr>
              <a:t>, </a:t>
            </a:r>
            <a:r>
              <a:rPr lang="it-IT" sz="1100" dirty="0">
                <a:solidFill>
                  <a:srgbClr val="000000"/>
                </a:solidFill>
                <a:latin typeface="Cambria" panose="02040503050406030204" charset="0"/>
                <a:ea typeface="Cambria" panose="02040503050406030204" charset="0"/>
                <a:cs typeface="Cambria" panose="02040503050406030204" charset="0"/>
              </a:rPr>
              <a:t>34149 </a:t>
            </a:r>
            <a:r>
              <a:rPr lang="it-IT" sz="1100" dirty="0" err="1" smtClean="0">
                <a:solidFill>
                  <a:srgbClr val="000000"/>
                </a:solidFill>
                <a:latin typeface="Cambria" panose="02040503050406030204" charset="0"/>
                <a:ea typeface="Cambria" panose="02040503050406030204" charset="0"/>
                <a:cs typeface="Cambria" panose="02040503050406030204" charset="0"/>
              </a:rPr>
              <a:t>Trieste.Master</a:t>
            </a:r>
            <a:r>
              <a:rPr lang="it-IT" sz="1100" dirty="0" smtClean="0">
                <a:solidFill>
                  <a:srgbClr val="000000"/>
                </a:solidFill>
                <a:latin typeface="Cambria" panose="02040503050406030204" charset="0"/>
                <a:ea typeface="Cambria" panose="02040503050406030204" charset="0"/>
                <a:cs typeface="Cambria" panose="02040503050406030204" charset="0"/>
              </a:rPr>
              <a:t> </a:t>
            </a:r>
            <a:r>
              <a:rPr lang="it-IT" sz="1100" dirty="0">
                <a:solidFill>
                  <a:srgbClr val="000000"/>
                </a:solidFill>
                <a:latin typeface="Cambria" panose="02040503050406030204" charset="0"/>
                <a:ea typeface="Cambria" panose="02040503050406030204" charset="0"/>
                <a:cs typeface="Cambria" panose="02040503050406030204" charset="0"/>
              </a:rPr>
              <a:t>attivato presso l'Ateneo di Trieste, in conformità all'art 3, comma 9, del DM 22.10.2004 n°270.</a:t>
            </a:r>
            <a:endParaRPr lang="it-IT" sz="1100" dirty="0">
              <a:latin typeface="Cambria" panose="02040503050406030204" charset="0"/>
              <a:ea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365125" y="10718165"/>
            <a:ext cx="4999355" cy="1691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>
                <a:solidFill>
                  <a:srgbClr val="000000"/>
                </a:solidFill>
                <a:latin typeface="Cambria" panose="02040503050406030204" charset="0"/>
                <a:ea typeface="MS Mincho" panose="02020609040205080304" charset="-128"/>
                <a:cs typeface="Times New Roman" panose="02020603050405020304" charset="0"/>
              </a:rPr>
              <a:t>CONTATTI e INFO </a:t>
            </a:r>
            <a:endParaRPr lang="it-IT" sz="1400" b="1" dirty="0">
              <a:solidFill>
                <a:srgbClr val="000000"/>
              </a:solidFill>
              <a:latin typeface="Cambria" panose="02040503050406030204" charset="0"/>
              <a:ea typeface="MS Mincho" panose="02020609040205080304" charset="-128"/>
              <a:cs typeface="Times New Roman" panose="02020603050405020304" charset="0"/>
            </a:endParaRPr>
          </a:p>
          <a:p>
            <a:r>
              <a:rPr lang="it-IT" sz="1400" b="1" dirty="0">
                <a:solidFill>
                  <a:srgbClr val="000000"/>
                </a:solidFill>
                <a:latin typeface="Cambria" panose="02040503050406030204" charset="0"/>
                <a:ea typeface="MS Mincho" panose="02020609040205080304" charset="-128"/>
                <a:cs typeface="Times New Roman" panose="02020603050405020304" charset="0"/>
              </a:rPr>
              <a:t>Per la parte amministrativa:  </a:t>
            </a:r>
            <a:r>
              <a:rPr lang="it-IT" sz="1600" u="sng" dirty="0">
                <a:solidFill>
                  <a:srgbClr val="000000"/>
                </a:solidFill>
                <a:latin typeface="Cambria" panose="02040503050406030204" charset="0"/>
                <a:ea typeface="MS Mincho" panose="02020609040205080304" charset="-128"/>
                <a:cs typeface="Times New Roman" panose="02020603050405020304" charset="0"/>
                <a:sym typeface="+mn-ea"/>
                <a:hlinkClick r:id="rId7"/>
              </a:rPr>
              <a:t>www.units.it/master</a:t>
            </a:r>
            <a:r>
              <a:rPr lang="it-IT" sz="1600" u="sng" dirty="0">
                <a:solidFill>
                  <a:srgbClr val="000000"/>
                </a:solidFill>
                <a:latin typeface="Cambria" panose="02040503050406030204" charset="0"/>
                <a:ea typeface="MS Mincho" panose="02020609040205080304" charset="-128"/>
                <a:cs typeface="Times New Roman" panose="02020603050405020304" charset="0"/>
                <a:sym typeface="+mn-ea"/>
              </a:rPr>
              <a:t> </a:t>
            </a:r>
            <a:endParaRPr lang="it-IT" sz="1400" u="sng" dirty="0">
              <a:solidFill>
                <a:srgbClr val="000000"/>
              </a:solidFill>
              <a:latin typeface="Cambria" panose="02040503050406030204" charset="0"/>
              <a:ea typeface="MS Mincho" panose="02020609040205080304" charset="-128"/>
              <a:cs typeface="Times New Roman" panose="02020603050405020304" charset="0"/>
              <a:sym typeface="+mn-ea"/>
            </a:endParaRPr>
          </a:p>
          <a:p>
            <a:r>
              <a:rPr lang="it-IT" sz="1400" dirty="0">
                <a:latin typeface="Times" charset="0"/>
                <a:ea typeface="MS Mincho" panose="02020609040205080304" charset="-128"/>
                <a:cs typeface="Times New Roman" panose="02020603050405020304" charset="0"/>
              </a:rPr>
              <a:t> Edificio Centrale dell’Ateneo (edificio A) Piazzale Europa 1  ala destra - piano terra. </a:t>
            </a:r>
            <a:r>
              <a:rPr lang="it-IT" sz="1400" b="1" dirty="0">
                <a:latin typeface="Times" charset="0"/>
                <a:ea typeface="MS Mincho" panose="02020609040205080304" charset="-128"/>
                <a:cs typeface="Times New Roman" panose="02020603050405020304" charset="0"/>
              </a:rPr>
              <a:t> Sportello Telefonico</a:t>
            </a:r>
            <a:r>
              <a:rPr lang="it-IT" sz="1400" dirty="0">
                <a:latin typeface="Times" charset="0"/>
                <a:ea typeface="MS Mincho" panose="02020609040205080304" charset="-128"/>
                <a:cs typeface="Times New Roman" panose="02020603050405020304" charset="0"/>
              </a:rPr>
              <a:t>. </a:t>
            </a:r>
            <a:r>
              <a:rPr lang="it-IT" sz="1400" dirty="0">
                <a:latin typeface="Times" charset="0"/>
                <a:ea typeface="MS Mincho" panose="02020609040205080304" charset="-128"/>
                <a:cs typeface="Times New Roman" panose="02020603050405020304" charset="0"/>
                <a:sym typeface="+mn-ea"/>
              </a:rPr>
              <a:t>dal lunedì al giovedì</a:t>
            </a:r>
            <a:endParaRPr lang="it-IT" sz="1400" dirty="0">
              <a:latin typeface="Times" charset="0"/>
              <a:ea typeface="MS Mincho" panose="02020609040205080304" charset="-128"/>
              <a:cs typeface="Times New Roman" panose="02020603050405020304" charset="0"/>
            </a:endParaRPr>
          </a:p>
          <a:p>
            <a:r>
              <a:rPr lang="it-IT" sz="1400" dirty="0">
                <a:latin typeface="Times" charset="0"/>
                <a:ea typeface="MS Mincho" panose="02020609040205080304" charset="-128"/>
                <a:cs typeface="Times New Roman" panose="02020603050405020304" charset="0"/>
              </a:rPr>
              <a:t>dalle ore 12.00 alle 13.00  Numero: +39 040 5583094</a:t>
            </a:r>
            <a:endParaRPr lang="it-IT" sz="1400" dirty="0">
              <a:latin typeface="Times" charset="0"/>
              <a:ea typeface="MS Mincho" panose="02020609040205080304" charset="-128"/>
              <a:cs typeface="Times New Roman" panose="02020603050405020304" charset="0"/>
            </a:endParaRPr>
          </a:p>
          <a:p>
            <a:pPr indent="0">
              <a:buFontTx/>
              <a:buNone/>
            </a:pPr>
            <a:r>
              <a:rPr lang="it-IT" sz="1400" b="1" dirty="0">
                <a:latin typeface="Cambria" panose="02040503050406030204" charset="0"/>
                <a:ea typeface="MS Mincho" panose="02020609040205080304" charset="-128"/>
                <a:cs typeface="Times New Roman" panose="02020603050405020304" charset="0"/>
              </a:rPr>
              <a:t>Per info sul programma e organizzazione didattica</a:t>
            </a:r>
            <a:r>
              <a:rPr lang="it-IT" sz="1400" dirty="0">
                <a:latin typeface="Cambria" panose="02040503050406030204" charset="0"/>
                <a:ea typeface="MS Mincho" panose="02020609040205080304" charset="-128"/>
                <a:cs typeface="Times New Roman" panose="02020603050405020304" charset="0"/>
              </a:rPr>
              <a:t> </a:t>
            </a:r>
            <a:r>
              <a:rPr lang="it-IT" sz="1600" dirty="0">
                <a:latin typeface="Cambria" panose="02040503050406030204" charset="0"/>
                <a:ea typeface="MS Mincho" panose="02020609040205080304" charset="-128"/>
                <a:cs typeface="Times New Roman" panose="02020603050405020304" charset="0"/>
                <a:hlinkClick r:id="rId8"/>
              </a:rPr>
              <a:t>fgdigirolamo@units.it</a:t>
            </a:r>
            <a:r>
              <a:rPr lang="it-IT" dirty="0">
                <a:solidFill>
                  <a:srgbClr val="000000"/>
                </a:solidFill>
                <a:latin typeface="Cambria" panose="02040503050406030204" charset="0"/>
                <a:ea typeface="MS Mincho" panose="02020609040205080304" charset="-128"/>
                <a:cs typeface="Times New Roman" panose="02020603050405020304" charset="0"/>
              </a:rPr>
              <a:t> </a:t>
            </a:r>
            <a:endParaRPr lang="it-IT" dirty="0">
              <a:solidFill>
                <a:srgbClr val="000000"/>
              </a:solidFill>
              <a:latin typeface="Cambria" panose="02040503050406030204" charset="0"/>
              <a:ea typeface="MS Mincho" panose="02020609040205080304" charset="-128"/>
              <a:cs typeface="Times New Roman" panose="02020603050405020304" charset="0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522946" y="6638976"/>
            <a:ext cx="4356723" cy="3999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600" b="1" dirty="0">
                <a:solidFill>
                  <a:srgbClr val="000000"/>
                </a:solidFill>
                <a:latin typeface="Cambria" panose="02040503050406030204" charset="0"/>
                <a:ea typeface="MS Mincho" panose="02020609040205080304" charset="-128"/>
                <a:cs typeface="Times New Roman" panose="02020603050405020304" charset="0"/>
              </a:rPr>
              <a:t>A chi è rivolto:</a:t>
            </a:r>
            <a:endParaRPr lang="it-IT" sz="1050" dirty="0">
              <a:latin typeface="Times" charset="0"/>
              <a:ea typeface="MS Mincho" panose="02020609040205080304" charset="-128"/>
              <a:cs typeface="Times New Roman" panose="02020603050405020304" charset="0"/>
            </a:endParaRPr>
          </a:p>
          <a:p>
            <a:pPr marL="640080" indent="-640080" algn="just">
              <a:buSzPts val="1100"/>
              <a:buFont typeface="Symbol" panose="05050102010706020507" charset="2"/>
              <a:buChar char=""/>
            </a:pPr>
            <a:r>
              <a:rPr lang="it-IT" sz="1400" dirty="0">
                <a:solidFill>
                  <a:srgbClr val="000000"/>
                </a:solidFill>
                <a:latin typeface="Cambria" panose="02040503050406030204" charset="0"/>
                <a:ea typeface="MS Mincho" panose="02020609040205080304" charset="-128"/>
                <a:cs typeface="Times New Roman" panose="02020603050405020304" charset="0"/>
              </a:rPr>
              <a:t>Laurea in Medicina e Chirurgia (classi LM-41, 46/</a:t>
            </a:r>
            <a:r>
              <a:rPr lang="it-IT" sz="1400" dirty="0" err="1">
                <a:solidFill>
                  <a:srgbClr val="000000"/>
                </a:solidFill>
                <a:latin typeface="Cambria" panose="02040503050406030204" charset="0"/>
                <a:ea typeface="MS Mincho" panose="02020609040205080304" charset="-128"/>
                <a:cs typeface="Times New Roman" panose="02020603050405020304" charset="0"/>
              </a:rPr>
              <a:t>S</a:t>
            </a:r>
            <a:r>
              <a:rPr lang="it-IT" sz="1400" dirty="0">
                <a:solidFill>
                  <a:srgbClr val="000000"/>
                </a:solidFill>
                <a:latin typeface="Cambria" panose="02040503050406030204" charset="0"/>
                <a:ea typeface="MS Mincho" panose="02020609040205080304" charset="-128"/>
                <a:cs typeface="Times New Roman" panose="02020603050405020304" charset="0"/>
              </a:rPr>
              <a:t>);</a:t>
            </a:r>
            <a:endParaRPr lang="it-IT" sz="1100" dirty="0">
              <a:latin typeface="Times" charset="0"/>
              <a:ea typeface="MS Mincho" panose="02020609040205080304" charset="-128"/>
              <a:cs typeface="Times New Roman" panose="02020603050405020304" charset="0"/>
            </a:endParaRPr>
          </a:p>
          <a:p>
            <a:pPr marL="640080" indent="-640080" algn="just">
              <a:buSzPts val="1100"/>
              <a:buFont typeface="Symbol" panose="05050102010706020507" charset="2"/>
              <a:buChar char=""/>
            </a:pPr>
            <a:r>
              <a:rPr lang="it-IT" sz="1400" dirty="0">
                <a:solidFill>
                  <a:srgbClr val="000000"/>
                </a:solidFill>
                <a:latin typeface="Cambria" panose="02040503050406030204" charset="0"/>
                <a:ea typeface="MS Mincho" panose="02020609040205080304" charset="-128"/>
                <a:cs typeface="Times New Roman" panose="02020603050405020304" charset="0"/>
              </a:rPr>
              <a:t>Laurea Magistrale in Farmacia o Chimica e Tecnologie Farmaceutiche (14/</a:t>
            </a:r>
            <a:r>
              <a:rPr lang="it-IT" sz="1400" dirty="0" err="1">
                <a:solidFill>
                  <a:srgbClr val="000000"/>
                </a:solidFill>
                <a:latin typeface="Cambria" panose="02040503050406030204" charset="0"/>
                <a:ea typeface="MS Mincho" panose="02020609040205080304" charset="-128"/>
                <a:cs typeface="Times New Roman" panose="02020603050405020304" charset="0"/>
              </a:rPr>
              <a:t>S</a:t>
            </a:r>
            <a:r>
              <a:rPr lang="it-IT" sz="1400" dirty="0">
                <a:solidFill>
                  <a:srgbClr val="000000"/>
                </a:solidFill>
                <a:latin typeface="Cambria" panose="02040503050406030204" charset="0"/>
                <a:ea typeface="MS Mincho" panose="02020609040205080304" charset="-128"/>
                <a:cs typeface="Times New Roman" panose="02020603050405020304" charset="0"/>
              </a:rPr>
              <a:t>; LM-13;);</a:t>
            </a:r>
            <a:endParaRPr lang="it-IT" sz="1100" dirty="0">
              <a:latin typeface="Times" charset="0"/>
              <a:ea typeface="MS Mincho" panose="02020609040205080304" charset="-128"/>
              <a:cs typeface="Times New Roman" panose="02020603050405020304" charset="0"/>
            </a:endParaRPr>
          </a:p>
          <a:p>
            <a:pPr marL="640080" indent="-640080" algn="just">
              <a:buSzPts val="1100"/>
              <a:buFont typeface="Symbol" panose="05050102010706020507" charset="2"/>
              <a:buChar char=""/>
            </a:pPr>
            <a:r>
              <a:rPr lang="it-IT" sz="1400" dirty="0">
                <a:solidFill>
                  <a:srgbClr val="000000"/>
                </a:solidFill>
                <a:latin typeface="Cambria" panose="02040503050406030204" charset="0"/>
                <a:ea typeface="MS Mincho" panose="02020609040205080304" charset="-128"/>
                <a:cs typeface="Times New Roman" panose="02020603050405020304" charset="0"/>
              </a:rPr>
              <a:t>Laurea triennale in </a:t>
            </a:r>
            <a:r>
              <a:rPr lang="it-IT" sz="1400" dirty="0" err="1">
                <a:solidFill>
                  <a:srgbClr val="000000"/>
                </a:solidFill>
                <a:latin typeface="Cambria" panose="02040503050406030204" charset="0"/>
                <a:ea typeface="MS Mincho" panose="02020609040205080304" charset="-128"/>
                <a:cs typeface="Times New Roman" panose="02020603050405020304" charset="0"/>
              </a:rPr>
              <a:t>Dietistica</a:t>
            </a:r>
            <a:r>
              <a:rPr lang="it-IT" sz="1400" dirty="0">
                <a:solidFill>
                  <a:srgbClr val="000000"/>
                </a:solidFill>
                <a:latin typeface="Cambria" panose="02040503050406030204" charset="0"/>
                <a:ea typeface="MS Mincho" panose="02020609040205080304" charset="-128"/>
                <a:cs typeface="Times New Roman" panose="02020603050405020304" charset="0"/>
              </a:rPr>
              <a:t> (SNT/3) e Laurea Magistrale in Scienze delle Professioni Sanitarie Tecnico-Assistenziali (LM-SNT/3) o in Scienze degli Alimenti e della Nutrizione umana o in Scienza della Nutrizione umana (LM-61);</a:t>
            </a:r>
            <a:endParaRPr lang="it-IT" sz="1100" dirty="0">
              <a:latin typeface="Times" charset="0"/>
              <a:ea typeface="MS Mincho" panose="02020609040205080304" charset="-128"/>
              <a:cs typeface="Times New Roman" panose="02020603050405020304" charset="0"/>
            </a:endParaRPr>
          </a:p>
          <a:p>
            <a:pPr marL="640080" indent="-640080" algn="just">
              <a:buSzPts val="1100"/>
              <a:buFont typeface="Symbol" panose="05050102010706020507" charset="2"/>
              <a:buChar char=""/>
            </a:pPr>
            <a:r>
              <a:rPr lang="it-IT" sz="1400" dirty="0">
                <a:solidFill>
                  <a:srgbClr val="000000"/>
                </a:solidFill>
                <a:latin typeface="Cambria" panose="02040503050406030204" charset="0"/>
                <a:ea typeface="MS Mincho" panose="02020609040205080304" charset="-128"/>
                <a:cs typeface="Times New Roman" panose="02020603050405020304" charset="0"/>
              </a:rPr>
              <a:t>Laurea magistrale in Scienze infermieristiche LM-SNT1</a:t>
            </a:r>
            <a:endParaRPr lang="it-IT" sz="1400" dirty="0">
              <a:solidFill>
                <a:srgbClr val="000000"/>
              </a:solidFill>
              <a:latin typeface="Cambria" panose="02040503050406030204" charset="0"/>
              <a:ea typeface="MS Mincho" panose="02020609040205080304" charset="-128"/>
              <a:cs typeface="Times New Roman" panose="02020603050405020304" charset="0"/>
            </a:endParaRPr>
          </a:p>
          <a:p>
            <a:pPr marL="640080" indent="-640080" algn="just">
              <a:buSzPts val="1100"/>
              <a:buFont typeface="Symbol" panose="05050102010706020507" charset="2"/>
              <a:buChar char=""/>
            </a:pPr>
            <a:r>
              <a:rPr lang="it-IT" sz="1400" dirty="0">
                <a:solidFill>
                  <a:srgbClr val="000000"/>
                </a:solidFill>
                <a:latin typeface="Cambria" panose="02040503050406030204" charset="0"/>
                <a:ea typeface="MS Mincho" panose="02020609040205080304" charset="-128"/>
                <a:cs typeface="Times New Roman" panose="02020603050405020304" charset="0"/>
              </a:rPr>
              <a:t>Lauree magistrali in biologia, LM 06</a:t>
            </a:r>
            <a:endParaRPr lang="it-IT" sz="1100" dirty="0">
              <a:latin typeface="Times" charset="0"/>
              <a:ea typeface="MS Mincho" panose="02020609040205080304" charset="-128"/>
              <a:cs typeface="Times New Roman" panose="02020603050405020304" charset="0"/>
            </a:endParaRPr>
          </a:p>
          <a:p>
            <a:pPr marL="640080" indent="-640080" algn="just">
              <a:buSzPts val="1100"/>
              <a:buFont typeface="Symbol" panose="05050102010706020507" charset="2"/>
              <a:buChar char=""/>
            </a:pPr>
            <a:r>
              <a:rPr lang="it-IT" sz="1400" dirty="0">
                <a:solidFill>
                  <a:srgbClr val="000000"/>
                </a:solidFill>
                <a:latin typeface="Cambria" panose="02040503050406030204" charset="0"/>
                <a:ea typeface="MS Mincho" panose="02020609040205080304" charset="-128"/>
                <a:cs typeface="Times New Roman" panose="02020603050405020304" charset="0"/>
              </a:rPr>
              <a:t>Laurea conseguita in base al sistema previgente alla riforma universitaria del D.M. 509/99 equiparata ad una delle classi suindicate.</a:t>
            </a:r>
            <a:endParaRPr lang="it-IT" sz="1100" dirty="0">
              <a:latin typeface="Times" charset="0"/>
              <a:ea typeface="MS Mincho" panose="02020609040205080304" charset="-128"/>
              <a:cs typeface="Times New Roman" panose="02020603050405020304" charset="0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5276691" y="6610116"/>
            <a:ext cx="4158702" cy="4107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600" b="1" dirty="0">
                <a:solidFill>
                  <a:srgbClr val="000000"/>
                </a:solidFill>
                <a:latin typeface="Cambria" panose="02040503050406030204" charset="0"/>
                <a:ea typeface="MS Mincho" panose="02020609040205080304" charset="-128"/>
                <a:cs typeface="Times New Roman" panose="02020603050405020304" charset="0"/>
              </a:rPr>
              <a:t>Durata:</a:t>
            </a:r>
            <a:endParaRPr lang="it-IT" sz="1100" dirty="0">
              <a:latin typeface="Times" charset="0"/>
              <a:ea typeface="MS Mincho" panose="02020609040205080304" charset="-128"/>
              <a:cs typeface="Times New Roman" panose="02020603050405020304" charset="0"/>
            </a:endParaRPr>
          </a:p>
          <a:p>
            <a:r>
              <a:rPr lang="it-IT" sz="1400" dirty="0">
                <a:solidFill>
                  <a:schemeClr val="tx1"/>
                </a:solidFill>
                <a:latin typeface="Cambria" panose="02040503050406030204" charset="0"/>
                <a:ea typeface="MS Mincho" panose="02020609040205080304" charset="-128"/>
                <a:cs typeface="Times New Roman" panose="02020603050405020304" charset="0"/>
              </a:rPr>
              <a:t>Biennale (Gennaio 2024-Dicembre 2025)</a:t>
            </a:r>
            <a:r>
              <a:rPr lang="it-IT" sz="1400" dirty="0">
                <a:solidFill>
                  <a:srgbClr val="FF0000"/>
                </a:solidFill>
                <a:latin typeface="Cambria" panose="02040503050406030204" charset="0"/>
                <a:ea typeface="MS Mincho" panose="02020609040205080304" charset="-128"/>
                <a:cs typeface="Times New Roman" panose="02020603050405020304" charset="0"/>
              </a:rPr>
              <a:t>.</a:t>
            </a:r>
            <a:endParaRPr lang="it-IT" sz="1100" dirty="0">
              <a:solidFill>
                <a:srgbClr val="FF0000"/>
              </a:solidFill>
              <a:latin typeface="Times" charset="0"/>
              <a:ea typeface="MS Mincho" panose="02020609040205080304" charset="-128"/>
              <a:cs typeface="Times New Roman" panose="02020603050405020304" charset="0"/>
            </a:endParaRPr>
          </a:p>
          <a:p>
            <a:r>
              <a:rPr lang="it-IT" sz="1600" b="1" dirty="0">
                <a:solidFill>
                  <a:srgbClr val="000000"/>
                </a:solidFill>
                <a:latin typeface="Cambria" panose="02040503050406030204" charset="0"/>
                <a:ea typeface="MS Mincho" panose="02020609040205080304" charset="-128"/>
                <a:cs typeface="Times New Roman" panose="02020603050405020304" charset="0"/>
              </a:rPr>
              <a:t> </a:t>
            </a:r>
            <a:endParaRPr lang="it-IT" sz="1100" dirty="0">
              <a:latin typeface="Times" charset="0"/>
              <a:ea typeface="MS Mincho" panose="02020609040205080304" charset="-128"/>
              <a:cs typeface="Times New Roman" panose="02020603050405020304" charset="0"/>
            </a:endParaRPr>
          </a:p>
          <a:p>
            <a:r>
              <a:rPr lang="it-IT" sz="1600" b="1" dirty="0">
                <a:solidFill>
                  <a:srgbClr val="000000"/>
                </a:solidFill>
                <a:latin typeface="Cambria" panose="02040503050406030204" charset="0"/>
                <a:ea typeface="MS Mincho" panose="02020609040205080304" charset="-128"/>
                <a:cs typeface="Times New Roman" panose="02020603050405020304" charset="0"/>
              </a:rPr>
              <a:t>Totale crediti formativi:</a:t>
            </a:r>
            <a:endParaRPr lang="it-IT" sz="1100" dirty="0">
              <a:latin typeface="Times" charset="0"/>
              <a:ea typeface="MS Mincho" panose="02020609040205080304" charset="-128"/>
              <a:cs typeface="Times New Roman" panose="02020603050405020304" charset="0"/>
            </a:endParaRPr>
          </a:p>
          <a:p>
            <a:r>
              <a:rPr lang="it-IT" sz="1400" dirty="0">
                <a:solidFill>
                  <a:srgbClr val="000000"/>
                </a:solidFill>
                <a:latin typeface="Cambria" panose="02040503050406030204" charset="0"/>
                <a:ea typeface="MS Mincho" panose="02020609040205080304" charset="-128"/>
                <a:cs typeface="Times New Roman" panose="02020603050405020304" charset="0"/>
              </a:rPr>
              <a:t>60 </a:t>
            </a:r>
            <a:r>
              <a:rPr lang="it-IT" sz="1400" dirty="0">
                <a:solidFill>
                  <a:schemeClr val="tx1"/>
                </a:solidFill>
                <a:latin typeface="Cambria" panose="02040503050406030204" charset="0"/>
                <a:ea typeface="MS Mincho" panose="02020609040205080304" charset="-128"/>
                <a:cs typeface="Times New Roman" panose="02020603050405020304" charset="0"/>
              </a:rPr>
              <a:t>(45% attività didattica frontale, 55% tirocinio formativo)</a:t>
            </a:r>
            <a:endParaRPr lang="it-IT" sz="1100" dirty="0">
              <a:solidFill>
                <a:schemeClr val="tx1"/>
              </a:solidFill>
              <a:latin typeface="Times" charset="0"/>
              <a:ea typeface="MS Mincho" panose="02020609040205080304" charset="-128"/>
              <a:cs typeface="Times New Roman" panose="02020603050405020304" charset="0"/>
            </a:endParaRPr>
          </a:p>
          <a:p>
            <a:r>
              <a:rPr lang="it-IT" sz="1600" b="1" dirty="0">
                <a:solidFill>
                  <a:srgbClr val="000000"/>
                </a:solidFill>
                <a:latin typeface="Cambria" panose="02040503050406030204" charset="0"/>
                <a:ea typeface="MS Mincho" panose="02020609040205080304" charset="-128"/>
                <a:cs typeface="Times New Roman" panose="02020603050405020304" charset="0"/>
              </a:rPr>
              <a:t> </a:t>
            </a:r>
            <a:endParaRPr lang="it-IT" sz="1100" dirty="0">
              <a:latin typeface="Times" charset="0"/>
              <a:ea typeface="MS Mincho" panose="02020609040205080304" charset="-128"/>
              <a:cs typeface="Times New Roman" panose="02020603050405020304" charset="0"/>
            </a:endParaRPr>
          </a:p>
          <a:p>
            <a:r>
              <a:rPr lang="it-IT" sz="1600" b="1" dirty="0">
                <a:solidFill>
                  <a:srgbClr val="000000"/>
                </a:solidFill>
                <a:latin typeface="Cambria" panose="02040503050406030204" charset="0"/>
                <a:ea typeface="MS Mincho" panose="02020609040205080304" charset="-128"/>
                <a:cs typeface="Times New Roman" panose="02020603050405020304" charset="0"/>
              </a:rPr>
              <a:t>Obbligo di frequenza:</a:t>
            </a:r>
            <a:endParaRPr lang="it-IT" sz="1100" dirty="0">
              <a:latin typeface="Times" charset="0"/>
              <a:ea typeface="MS Mincho" panose="02020609040205080304" charset="-128"/>
              <a:cs typeface="Times New Roman" panose="02020603050405020304" charset="0"/>
            </a:endParaRPr>
          </a:p>
          <a:p>
            <a:r>
              <a:rPr lang="it-IT" sz="1400" dirty="0">
                <a:solidFill>
                  <a:srgbClr val="000000"/>
                </a:solidFill>
                <a:latin typeface="Cambria" panose="02040503050406030204" charset="0"/>
                <a:ea typeface="MS Mincho" panose="02020609040205080304" charset="-128"/>
                <a:cs typeface="Times New Roman" panose="02020603050405020304" charset="0"/>
              </a:rPr>
              <a:t>70% del monte ore di didattica e di tirocinio previsto</a:t>
            </a:r>
            <a:r>
              <a:rPr lang="it-IT" sz="1600" b="1" dirty="0">
                <a:solidFill>
                  <a:srgbClr val="000000"/>
                </a:solidFill>
                <a:latin typeface="Cambria" panose="02040503050406030204" charset="0"/>
                <a:ea typeface="MS Mincho" panose="02020609040205080304" charset="-128"/>
                <a:cs typeface="Times New Roman" panose="02020603050405020304" charset="0"/>
              </a:rPr>
              <a:t> </a:t>
            </a:r>
            <a:r>
              <a:rPr lang="it-IT" dirty="0">
                <a:solidFill>
                  <a:srgbClr val="000000"/>
                </a:solidFill>
                <a:latin typeface="Cambria" panose="02040503050406030204" charset="0"/>
                <a:ea typeface="MS Mincho" panose="02020609040205080304" charset="-128"/>
                <a:cs typeface="Times New Roman" panose="02020603050405020304" charset="0"/>
              </a:rPr>
              <a:t> </a:t>
            </a:r>
            <a:endParaRPr lang="it-IT" dirty="0">
              <a:solidFill>
                <a:srgbClr val="000000"/>
              </a:solidFill>
              <a:latin typeface="Cambria" panose="02040503050406030204" charset="0"/>
              <a:ea typeface="MS Mincho" panose="02020609040205080304" charset="-128"/>
              <a:cs typeface="Times New Roman" panose="02020603050405020304" charset="0"/>
            </a:endParaRPr>
          </a:p>
          <a:p>
            <a:endParaRPr lang="it-IT" dirty="0">
              <a:solidFill>
                <a:srgbClr val="000000"/>
              </a:solidFill>
              <a:latin typeface="Cambria" panose="02040503050406030204" charset="0"/>
              <a:ea typeface="MS Mincho" panose="02020609040205080304" charset="-128"/>
              <a:cs typeface="Times New Roman" panose="02020603050405020304" charset="0"/>
            </a:endParaRPr>
          </a:p>
          <a:p>
            <a:r>
              <a:rPr lang="it-IT" sz="1600" b="1" dirty="0">
                <a:solidFill>
                  <a:srgbClr val="000000"/>
                </a:solidFill>
                <a:latin typeface="Cambria" panose="02040503050406030204" charset="0"/>
                <a:ea typeface="MS Mincho" panose="02020609040205080304" charset="-128"/>
                <a:cs typeface="Times New Roman" panose="02020603050405020304" charset="0"/>
              </a:rPr>
              <a:t>Lingua e modalità didattica.  </a:t>
            </a:r>
            <a:r>
              <a:rPr lang="it-IT" sz="1600" dirty="0">
                <a:solidFill>
                  <a:srgbClr val="000000"/>
                </a:solidFill>
                <a:latin typeface="Cambria" panose="02040503050406030204" charset="0"/>
                <a:ea typeface="MS Mincho" panose="02020609040205080304" charset="-128"/>
                <a:cs typeface="Times New Roman" panose="02020603050405020304" charset="0"/>
              </a:rPr>
              <a:t>Le attività didattiche saranno svolte in lingua italiana e in modalità in presenza+a distanza </a:t>
            </a:r>
            <a:endParaRPr lang="it-IT" sz="1600" dirty="0">
              <a:solidFill>
                <a:srgbClr val="000000"/>
              </a:solidFill>
              <a:latin typeface="Cambria" panose="02040503050406030204" charset="0"/>
              <a:ea typeface="MS Mincho" panose="02020609040205080304" charset="-128"/>
              <a:cs typeface="Times New Roman" panose="02020603050405020304" charset="0"/>
            </a:endParaRPr>
          </a:p>
          <a:p>
            <a:endParaRPr lang="it-IT" sz="1100" dirty="0">
              <a:latin typeface="Times" charset="0"/>
              <a:ea typeface="MS Mincho" panose="02020609040205080304" charset="-128"/>
              <a:cs typeface="Times New Roman" panose="02020603050405020304" charset="0"/>
            </a:endParaRPr>
          </a:p>
          <a:p>
            <a:pPr algn="just"/>
            <a:r>
              <a:rPr lang="it-IT" sz="1600" b="1" dirty="0">
                <a:latin typeface="Cambria" panose="02040503050406030204" charset="0"/>
                <a:ea typeface="MS Mincho" panose="02020609040205080304" charset="-128"/>
                <a:cs typeface="Times New Roman" panose="02020603050405020304" charset="0"/>
              </a:rPr>
              <a:t>Scadenza ammissioni online:</a:t>
            </a:r>
            <a:endParaRPr lang="it-IT" sz="1600" dirty="0">
              <a:latin typeface="Times" charset="0"/>
              <a:ea typeface="MS Mincho" panose="02020609040205080304" charset="-128"/>
              <a:cs typeface="Times New Roman" panose="02020603050405020304" charset="0"/>
            </a:endParaRPr>
          </a:p>
          <a:p>
            <a:pPr algn="just"/>
            <a:r>
              <a:rPr lang="it-IT" sz="1400" dirty="0">
                <a:solidFill>
                  <a:srgbClr val="FF0000"/>
                </a:solidFill>
                <a:latin typeface="Cambria" panose="02040503050406030204" charset="0"/>
                <a:ea typeface="MS Mincho" panose="02020609040205080304" charset="-128"/>
                <a:cs typeface="Times New Roman" panose="02020603050405020304" charset="0"/>
              </a:rPr>
              <a:t>Martedì 10  ottobre 2023,  ore  23.59</a:t>
            </a:r>
            <a:endParaRPr lang="it-IT" sz="1400" dirty="0">
              <a:solidFill>
                <a:srgbClr val="FF0000"/>
              </a:solidFill>
              <a:latin typeface="Times" charset="0"/>
              <a:ea typeface="MS Mincho" panose="02020609040205080304" charset="-128"/>
              <a:cs typeface="Times New Roman" panose="02020603050405020304" charset="0"/>
            </a:endParaRPr>
          </a:p>
        </p:txBody>
      </p:sp>
      <p:sp>
        <p:nvSpPr>
          <p:cNvPr id="25" name="Rettangolo 24"/>
          <p:cNvSpPr/>
          <p:nvPr/>
        </p:nvSpPr>
        <p:spPr>
          <a:xfrm>
            <a:off x="523240" y="2625090"/>
            <a:ext cx="8168640" cy="265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endParaRPr lang="it-IT" sz="1050" dirty="0" smtClean="0">
              <a:effectLst/>
              <a:latin typeface="Times" charset="0"/>
              <a:ea typeface="MS Mincho" panose="02020609040205080304" charset="-128"/>
              <a:cs typeface="Times New Roman" panose="02020603050405020304" charset="0"/>
            </a:endParaRPr>
          </a:p>
          <a:p>
            <a:pPr algn="just">
              <a:spcAft>
                <a:spcPts val="0"/>
              </a:spcAft>
            </a:pPr>
            <a:r>
              <a:rPr lang="it-IT" sz="1600" b="1" dirty="0">
                <a:solidFill>
                  <a:srgbClr val="000000"/>
                </a:solidFill>
                <a:latin typeface="Cambria" panose="02040503050406030204" charset="0"/>
                <a:ea typeface="MS Mincho" panose="02020609040205080304" charset="-128"/>
                <a:cs typeface="Times New Roman" panose="02020603050405020304" charset="0"/>
              </a:rPr>
              <a:t>PROGRAMMA</a:t>
            </a:r>
            <a:endParaRPr lang="it-IT" sz="1050" dirty="0" smtClean="0">
              <a:effectLst/>
              <a:latin typeface="Times" charset="0"/>
              <a:ea typeface="MS Mincho" panose="02020609040205080304" charset="-128"/>
              <a:cs typeface="Times New Roman" panose="02020603050405020304" charset="0"/>
            </a:endParaRPr>
          </a:p>
          <a:p>
            <a:pPr indent="457200" algn="just">
              <a:spcAft>
                <a:spcPts val="0"/>
              </a:spcAft>
            </a:pPr>
            <a:r>
              <a:rPr lang="it-IT" sz="1400" dirty="0">
                <a:solidFill>
                  <a:srgbClr val="000000"/>
                </a:solidFill>
                <a:latin typeface="Cambria" panose="02040503050406030204" charset="0"/>
                <a:ea typeface="MS Mincho" panose="02020609040205080304" charset="-128"/>
                <a:cs typeface="Times New Roman" panose="02020603050405020304" charset="0"/>
              </a:rPr>
              <a:t>Il Master si propone di realizzare un percorso formativo finalizzato a raggiungere competenze per la gestione integrata della nutrizione clinica, malnutrizione, nutrizione artificiale, obesità, diabetologia e </a:t>
            </a:r>
            <a:r>
              <a:rPr lang="it-IT" sz="1400" dirty="0" err="1">
                <a:solidFill>
                  <a:srgbClr val="000000"/>
                </a:solidFill>
                <a:latin typeface="Cambria" panose="02040503050406030204" charset="0"/>
                <a:ea typeface="MS Mincho" panose="02020609040205080304" charset="-128"/>
                <a:cs typeface="Times New Roman" panose="02020603050405020304" charset="0"/>
              </a:rPr>
              <a:t>lipidologia</a:t>
            </a:r>
            <a:r>
              <a:rPr lang="it-IT" sz="1400" dirty="0">
                <a:solidFill>
                  <a:srgbClr val="000000"/>
                </a:solidFill>
                <a:latin typeface="Cambria" panose="02040503050406030204" charset="0"/>
                <a:ea typeface="MS Mincho" panose="02020609040205080304" charset="-128"/>
                <a:cs typeface="Times New Roman" panose="02020603050405020304" charset="0"/>
              </a:rPr>
              <a:t> nel paziente ambulatoriale ed ospedalizzato. Il paziente ospedalizzato per patologia acuta richiede una gestione integrata del supporto nutrizionale e delle complicanze metaboliche, quali per esempio iperglicemia o sindrome da </a:t>
            </a:r>
            <a:r>
              <a:rPr lang="it-IT" sz="1400" dirty="0" err="1">
                <a:solidFill>
                  <a:srgbClr val="000000"/>
                </a:solidFill>
                <a:latin typeface="Cambria" panose="02040503050406030204" charset="0"/>
                <a:ea typeface="MS Mincho" panose="02020609040205080304" charset="-128"/>
                <a:cs typeface="Times New Roman" panose="02020603050405020304" charset="0"/>
              </a:rPr>
              <a:t>refeeding</a:t>
            </a:r>
            <a:r>
              <a:rPr lang="it-IT" sz="1400" dirty="0">
                <a:solidFill>
                  <a:srgbClr val="000000"/>
                </a:solidFill>
                <a:latin typeface="Cambria" panose="02040503050406030204" charset="0"/>
                <a:ea typeface="MS Mincho" panose="02020609040205080304" charset="-128"/>
                <a:cs typeface="Times New Roman" panose="02020603050405020304" charset="0"/>
              </a:rPr>
              <a:t>. Un approccio metabolico multidisciplinare </a:t>
            </a:r>
            <a:r>
              <a:rPr lang="it-IT" sz="1400" b="1" i="1" dirty="0">
                <a:solidFill>
                  <a:srgbClr val="000000"/>
                </a:solidFill>
                <a:latin typeface="Cambria" panose="02040503050406030204" charset="0"/>
                <a:ea typeface="MS Mincho" panose="02020609040205080304" charset="-128"/>
                <a:cs typeface="Times New Roman" panose="02020603050405020304" charset="0"/>
              </a:rPr>
              <a:t>integrato</a:t>
            </a:r>
            <a:r>
              <a:rPr lang="it-IT" sz="1400" dirty="0">
                <a:solidFill>
                  <a:srgbClr val="000000"/>
                </a:solidFill>
                <a:latin typeface="Cambria" panose="02040503050406030204" charset="0"/>
                <a:ea typeface="MS Mincho" panose="02020609040205080304" charset="-128"/>
                <a:cs typeface="Times New Roman" panose="02020603050405020304" charset="0"/>
              </a:rPr>
              <a:t> è inoltre indispensabile per i pazienti ambulatoriali affetti da malnutrizione, diabete mellito o obesità e per i pazienti a domicilio in nutrizione artificiale enterale o parenterale. La didattica si articola in una parte rivolta all’acquisizione di abilità conoscitive, tramite attività frontale classica, e una parte dedicata allo sviluppo di abilità pratiche, tramite tirocinio sul campo, in affiancamento ad operatori esperti.  Alcuni seminari saranno dedicati ad aspetti innovativi di nutrizione durante il volo spaziale e attività sportive.</a:t>
            </a:r>
            <a:endParaRPr lang="it-IT" sz="1400" dirty="0">
              <a:solidFill>
                <a:srgbClr val="000000"/>
              </a:solidFill>
              <a:latin typeface="Cambria" panose="02040503050406030204" charset="0"/>
              <a:ea typeface="MS Mincho" panose="02020609040205080304" charset="-128"/>
              <a:cs typeface="Times New Roman" panose="02020603050405020304" charset="0"/>
            </a:endParaRPr>
          </a:p>
        </p:txBody>
      </p:sp>
      <p:pic>
        <p:nvPicPr>
          <p:cNvPr id="1026" name="Picture 2" descr="AZIENDA SANITARIA - SOSPESIONE ACCESSI DIRETTI - MISURE DI CONTENIMENTO  DELLA DIFFUSIONE DEL COVID-19 - Comune di Mariano del Friuli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305027"/>
            <a:ext cx="1890180" cy="822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niversità degli studi di Triest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474" y="329090"/>
            <a:ext cx="215265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2799</Words>
  <Application>WPS Presentation</Application>
  <PresentationFormat>Formato A3 (297x420 mm)</PresentationFormat>
  <Paragraphs>46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4" baseType="lpstr">
      <vt:lpstr>Arial</vt:lpstr>
      <vt:lpstr>SimSun</vt:lpstr>
      <vt:lpstr>Wingdings</vt:lpstr>
      <vt:lpstr>Cambria</vt:lpstr>
      <vt:lpstr>MS Mincho</vt:lpstr>
      <vt:lpstr>Times New Roman</vt:lpstr>
      <vt:lpstr>Times</vt:lpstr>
      <vt:lpstr>Symbol</vt:lpstr>
      <vt:lpstr>Microsoft YaHei</vt:lpstr>
      <vt:lpstr>Arial Unicode MS</vt:lpstr>
      <vt:lpstr>Calibri Light</vt:lpstr>
      <vt:lpstr>Calibri</vt:lpstr>
      <vt:lpstr>Tema di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 di Microsoft Office</dc:creator>
  <cp:lastModifiedBy>Roberta</cp:lastModifiedBy>
  <cp:revision>23</cp:revision>
  <cp:lastPrinted>2017-09-12T09:54:00Z</cp:lastPrinted>
  <dcterms:created xsi:type="dcterms:W3CDTF">2017-09-12T09:02:00Z</dcterms:created>
  <dcterms:modified xsi:type="dcterms:W3CDTF">2023-09-14T07:37:43Z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1033-11.2.0.11537</vt:lpwstr>
  </property>
  <property fmtid="{D5CDD505-2E9C-101B-9397-08002B2CF9AE}" pid="3" name="ICV">
    <vt:lpwstr>6E50463150FB4F3E9B749900C38DB81F</vt:lpwstr>
  </property>
</Properties>
</file>